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81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media/image1.jpeg>
</file>

<file path=ppt/media/image10.jpeg>
</file>

<file path=ppt/media/image11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21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47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88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080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53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35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64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65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50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915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105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1/4/2022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5218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com/software/operating-systems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fFj3a4qtTkA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Río nebuloso">
            <a:extLst>
              <a:ext uri="{FF2B5EF4-FFF2-40B4-BE49-F238E27FC236}">
                <a16:creationId xmlns:a16="http://schemas.microsoft.com/office/drawing/2014/main" id="{5989E911-9BFA-4ED0-8849-E22986A256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20" b="2110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6136311-C81B-47C5-AE0A-5641A5A59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3225" y="1066800"/>
            <a:ext cx="4708175" cy="47244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AEB2712-D5B7-4D44-A988-944F6F6CD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6729" y="1562101"/>
            <a:ext cx="3551402" cy="2738530"/>
          </a:xfrm>
        </p:spPr>
        <p:txBody>
          <a:bodyPr anchor="t">
            <a:normAutofit/>
          </a:bodyPr>
          <a:lstStyle/>
          <a:p>
            <a:r>
              <a:rPr lang="es-MX" dirty="0"/>
              <a:t>Proyecto Final</a:t>
            </a:r>
            <a:br>
              <a:rPr lang="es-MX" dirty="0"/>
            </a:br>
            <a:r>
              <a:rPr lang="es-MX" dirty="0"/>
              <a:t>“Detección de movimiento”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E0FF5DB-BEB7-42E0-BAEF-373519B69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6729" y="4358566"/>
            <a:ext cx="3579790" cy="875824"/>
          </a:xfrm>
        </p:spPr>
        <p:txBody>
          <a:bodyPr>
            <a:normAutofit fontScale="85000" lnSpcReduction="10000"/>
          </a:bodyPr>
          <a:lstStyle/>
          <a:p>
            <a:r>
              <a:rPr lang="es-MX" dirty="0"/>
              <a:t>Sánchez Villamil tomás </a:t>
            </a:r>
          </a:p>
          <a:p>
            <a:r>
              <a:rPr lang="es-MX" dirty="0"/>
              <a:t>Gpo: 6cm1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C73A33-65FF-41A9-A3B0-006753CD1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8844675" y="3418676"/>
            <a:ext cx="0" cy="47244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3442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03020E8-B633-4C19-BC08-16BB02FCB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4079987" cy="1314443"/>
          </a:xfrm>
        </p:spPr>
        <p:txBody>
          <a:bodyPr>
            <a:normAutofit/>
          </a:bodyPr>
          <a:lstStyle/>
          <a:p>
            <a:r>
              <a:rPr lang="es-MX" dirty="0"/>
              <a:t>Resultados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0899548-42F0-4E68-9CC7-F6B8F119B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53369"/>
            <a:ext cx="4079988" cy="3088460"/>
          </a:xfrm>
        </p:spPr>
        <p:txBody>
          <a:bodyPr>
            <a:normAutofit/>
          </a:bodyPr>
          <a:lstStyle/>
          <a:p>
            <a:r>
              <a:rPr lang="es-MX" dirty="0"/>
              <a:t>Una vez que realizamos los pasos anteriores corremos el código que incluimos dentro del reporte escrito y con ayuda de editor como visual </a:t>
            </a:r>
            <a:r>
              <a:rPr lang="es-MX" dirty="0" err="1"/>
              <a:t>studio</a:t>
            </a:r>
            <a:r>
              <a:rPr lang="es-MX" dirty="0"/>
              <a:t> </a:t>
            </a:r>
            <a:r>
              <a:rPr lang="es-MX" dirty="0" err="1"/>
              <a:t>code</a:t>
            </a:r>
            <a:r>
              <a:rPr lang="es-MX" dirty="0"/>
              <a:t>, reportamos los resultados con el siguiente video.</a:t>
            </a:r>
          </a:p>
        </p:txBody>
      </p:sp>
      <p:pic>
        <p:nvPicPr>
          <p:cNvPr id="4" name="WhatsApp Video 2022-01-02 at 8.52.21 PM" descr="Pantalla de computadora encendida&#10;&#10;Descripción generada automáticamente">
            <a:hlinkClick r:id="" action="ppaction://media"/>
            <a:extLst>
              <a:ext uri="{FF2B5EF4-FFF2-40B4-BE49-F238E27FC236}">
                <a16:creationId xmlns:a16="http://schemas.microsoft.com/office/drawing/2014/main" id="{0F3FE36C-9992-41AA-8019-3D2BF67FD2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16508" y="643467"/>
            <a:ext cx="3064084" cy="557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758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6667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06BD704-01C2-4341-B99A-116CC7EC5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👣 DETECCIÓN DE MOVIMIENTO (Con sustracción de imágenes) - OpenCV y Python  » omes-va.com">
            <a:extLst>
              <a:ext uri="{FF2B5EF4-FFF2-40B4-BE49-F238E27FC236}">
                <a16:creationId xmlns:a16="http://schemas.microsoft.com/office/drawing/2014/main" id="{69633B31-DF16-4DF9-937A-0CA39F577E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6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225C01B-A296-4FAA-AA46-794F27DF6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0599" y="1071435"/>
            <a:ext cx="5777024" cy="47197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509825-6583-4375-B5B5-21262FF31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0645" y="1584798"/>
            <a:ext cx="4235202" cy="1368543"/>
          </a:xfrm>
        </p:spPr>
        <p:txBody>
          <a:bodyPr>
            <a:normAutofit/>
          </a:bodyPr>
          <a:lstStyle/>
          <a:p>
            <a:r>
              <a:rPr lang="es-MX" dirty="0"/>
              <a:t>Introducción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2713E66-598D-4B8A-9D2A-67C7AF46EF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21378" y="1071435"/>
            <a:ext cx="0" cy="4719766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C9E28A-1C4B-4271-88A7-1CFCE8042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2158" y="2593298"/>
            <a:ext cx="5378617" cy="2848132"/>
          </a:xfrm>
        </p:spPr>
        <p:txBody>
          <a:bodyPr>
            <a:normAutofit fontScale="92500"/>
          </a:bodyPr>
          <a:lstStyle/>
          <a:p>
            <a:pPr algn="just">
              <a:lnSpc>
                <a:spcPct val="110000"/>
              </a:lnSpc>
            </a:pPr>
            <a:r>
              <a:rPr lang="es-MX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 muchas aplicaciones basadas en la visión artificial, se utiliza la detección de movimiento. Por ejemplo, cuando queremos contar las personas que pasan por un determinado lugar o cuántos coches han pasado por un peaje. En todos estos casos, lo primero que tenemos que hacer es extraer las personas o vehículos que hay en la escena.</a:t>
            </a:r>
          </a:p>
          <a:p>
            <a:pPr>
              <a:lnSpc>
                <a:spcPct val="110000"/>
              </a:lnSpc>
            </a:pPr>
            <a:endParaRPr lang="es-MX" sz="1400" dirty="0"/>
          </a:p>
        </p:txBody>
      </p:sp>
    </p:spTree>
    <p:extLst>
      <p:ext uri="{BB962C8B-B14F-4D97-AF65-F5344CB8AC3E}">
        <p14:creationId xmlns:p14="http://schemas.microsoft.com/office/powerpoint/2010/main" val="1865191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E029E-5073-4498-8104-8427AA98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F21185B-5E36-449E-BB58-17F8D180D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186" y="341105"/>
            <a:ext cx="5235381" cy="850760"/>
          </a:xfrm>
        </p:spPr>
        <p:txBody>
          <a:bodyPr>
            <a:normAutofit/>
          </a:bodyPr>
          <a:lstStyle/>
          <a:p>
            <a:r>
              <a:rPr lang="es-MX" dirty="0"/>
              <a:t>Sustracción de fondo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0FAD5B-8B78-4999-B131-20BB67BC1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286" y="1191865"/>
            <a:ext cx="5390775" cy="4749966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 substracción de fondo consiste en tomar una imagen de la escena sin movimiento y restar los sucesivos fotogramas que vamos obteniendo de un vídeo. A la imagen sin movimiento se le llama fondo o segundo plano (</a:t>
            </a:r>
            <a:r>
              <a:rPr lang="es-MX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background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en inglés). El fotograma que vamos a analizar sería el primer plano (</a:t>
            </a:r>
            <a:r>
              <a:rPr lang="es-MX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foreground</a:t>
            </a:r>
            <a:r>
              <a:rPr lang="es-MX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en inglés). Por lo tanto, tenemos un fondo al que vamos restando los diferentes fotogramas.</a:t>
            </a:r>
          </a:p>
          <a:p>
            <a:pPr>
              <a:lnSpc>
                <a:spcPct val="110000"/>
              </a:lnSpc>
            </a:pPr>
            <a:endParaRPr lang="es-MX" sz="1700" dirty="0"/>
          </a:p>
        </p:txBody>
      </p:sp>
      <p:pic>
        <p:nvPicPr>
          <p:cNvPr id="4" name="Imagen 3" descr="Sustraccion de fondo">
            <a:extLst>
              <a:ext uri="{FF2B5EF4-FFF2-40B4-BE49-F238E27FC236}">
                <a16:creationId xmlns:a16="http://schemas.microsoft.com/office/drawing/2014/main" id="{E93C0213-7260-42DA-BE7F-15B5B2B7E24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0" r="13684"/>
          <a:stretch/>
        </p:blipFill>
        <p:spPr bwMode="auto">
          <a:xfrm>
            <a:off x="6085753" y="1191864"/>
            <a:ext cx="5681061" cy="4656484"/>
          </a:xfrm>
          <a:prstGeom prst="rect">
            <a:avLst/>
          </a:prstGeom>
          <a:noFill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FF515C-2521-4964-9DAC-2BFB8EC86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510936" y="5666135"/>
            <a:ext cx="5681065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662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A553DE-3522-4A5F-878A-FCE886673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3038" y="1371600"/>
            <a:ext cx="3924562" cy="1314443"/>
          </a:xfrm>
        </p:spPr>
        <p:txBody>
          <a:bodyPr>
            <a:normAutofit/>
          </a:bodyPr>
          <a:lstStyle/>
          <a:p>
            <a:r>
              <a:rPr lang="es-MX" sz="370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Material necesario</a:t>
            </a:r>
            <a:br>
              <a:rPr lang="es-MX" sz="3700" b="1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s-MX" sz="3700"/>
          </a:p>
        </p:txBody>
      </p:sp>
      <p:pic>
        <p:nvPicPr>
          <p:cNvPr id="5" name="Imagen 4" descr="Imagen que contiene tabla, cuarto&#10;&#10;Descripción generada automáticamente">
            <a:extLst>
              <a:ext uri="{FF2B5EF4-FFF2-40B4-BE49-F238E27FC236}">
                <a16:creationId xmlns:a16="http://schemas.microsoft.com/office/drawing/2014/main" id="{1B9D21DC-BEE0-4417-8589-1070456CE7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9" r="-2" b="17761"/>
          <a:stretch/>
        </p:blipFill>
        <p:spPr>
          <a:xfrm>
            <a:off x="20" y="10"/>
            <a:ext cx="6512527" cy="685799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37121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9F2314-615D-43CF-B9E0-67EDA6F85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5322" y="2062011"/>
            <a:ext cx="4650277" cy="4570229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endParaRPr lang="es-MX" sz="1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0000"/>
              </a:lnSpc>
              <a:buFont typeface="Symbol" panose="05050102010706020507" pitchFamily="18" charset="2"/>
              <a:buChar char=""/>
            </a:pPr>
            <a:r>
              <a:rPr lang="es-MX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Raspberry Pi 4 Modelo B </a:t>
            </a:r>
            <a:endParaRPr lang="es-MX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0000"/>
              </a:lnSpc>
              <a:buFont typeface="Symbol" panose="05050102010706020507" pitchFamily="18" charset="2"/>
              <a:buChar char=""/>
            </a:pPr>
            <a:r>
              <a:rPr lang="es-MX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Tarjeta Micro SD 128GB (En nuestro caso utilizamos esta para mayor velocidad)</a:t>
            </a:r>
            <a:endParaRPr lang="es-MX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0000"/>
              </a:lnSpc>
              <a:buFont typeface="Symbol" panose="05050102010706020507" pitchFamily="18" charset="2"/>
              <a:buChar char=""/>
            </a:pPr>
            <a:r>
              <a:rPr lang="es-MX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Cable alimentación Raspberry Pi 5V 2ª </a:t>
            </a:r>
            <a:endParaRPr lang="es-MX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0000"/>
              </a:lnSpc>
              <a:buFont typeface="Symbol" panose="05050102010706020507" pitchFamily="18" charset="2"/>
              <a:buChar char=""/>
            </a:pPr>
            <a:r>
              <a:rPr lang="es-MX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Cable HDMI </a:t>
            </a:r>
            <a:endParaRPr lang="es-MX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0000"/>
              </a:lnSpc>
              <a:buFont typeface="Symbol" panose="05050102010706020507" pitchFamily="18" charset="2"/>
              <a:buChar char=""/>
            </a:pPr>
            <a:r>
              <a:rPr lang="es-MX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Ratón y teclado USB o inalámbrico </a:t>
            </a:r>
            <a:endParaRPr lang="es-MX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0000"/>
              </a:lnSpc>
              <a:buFont typeface="Symbol" panose="05050102010706020507" pitchFamily="18" charset="2"/>
              <a:buChar char=""/>
            </a:pPr>
            <a:r>
              <a:rPr lang="es-MX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Cámara de Raspberry Pi 5 MP y 1080p </a:t>
            </a:r>
            <a:endParaRPr lang="es-MX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s-MX" sz="1400" dirty="0"/>
          </a:p>
        </p:txBody>
      </p:sp>
    </p:spTree>
    <p:extLst>
      <p:ext uri="{BB962C8B-B14F-4D97-AF65-F5344CB8AC3E}">
        <p14:creationId xmlns:p14="http://schemas.microsoft.com/office/powerpoint/2010/main" val="561602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E986244-17B0-43A8-AEC6-85A07127F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740" y="4271003"/>
            <a:ext cx="6533706" cy="1298477"/>
          </a:xfrm>
        </p:spPr>
        <p:txBody>
          <a:bodyPr anchor="b">
            <a:normAutofit/>
          </a:bodyPr>
          <a:lstStyle/>
          <a:p>
            <a:r>
              <a:rPr lang="es-MX" dirty="0"/>
              <a:t>Instalación Raspbian Os</a:t>
            </a:r>
          </a:p>
        </p:txBody>
      </p:sp>
      <p:pic>
        <p:nvPicPr>
          <p:cNvPr id="4" name="Imagen 3" descr="Un atardecer en el cielo&#10;&#10;Descripción generada automáticamente">
            <a:extLst>
              <a:ext uri="{FF2B5EF4-FFF2-40B4-BE49-F238E27FC236}">
                <a16:creationId xmlns:a16="http://schemas.microsoft.com/office/drawing/2014/main" id="{EC67E75F-2B41-4831-942B-EEB20F2E6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934" y="836141"/>
            <a:ext cx="5516837" cy="310322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209265E-E0D7-493B-97CE-2263D50C3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583125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1B7407-C2C8-4198-8105-C20BFCFC9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1121" y="960120"/>
            <a:ext cx="3251622" cy="4685937"/>
          </a:xfrm>
        </p:spPr>
        <p:txBody>
          <a:bodyPr anchor="t"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s-MX" dirty="0"/>
              <a:t>Para la instalación del sistema operativo raspbian dejamos unos links con los que el usuario puede guiarse e instalar dicho ambiente del sistema, esto con el propósito de no desviar la intención de la presentación y de que el usuario pueda realizar cada paso sin premura.</a:t>
            </a:r>
          </a:p>
          <a:p>
            <a:pPr>
              <a:lnSpc>
                <a:spcPct val="110000"/>
              </a:lnSpc>
            </a:pPr>
            <a:endParaRPr lang="es-MX" sz="14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C6DD075-BDA3-4DB2-8543-F35A34FDC80A}"/>
              </a:ext>
            </a:extLst>
          </p:cNvPr>
          <p:cNvSpPr txBox="1"/>
          <p:nvPr/>
        </p:nvSpPr>
        <p:spPr>
          <a:xfrm>
            <a:off x="267881" y="5622125"/>
            <a:ext cx="11358061" cy="9840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endParaRPr lang="es-MX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s-MX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Página oficial de raspberry: </a:t>
            </a:r>
            <a:r>
              <a:rPr lang="es-MX" sz="1800" u="sng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hlinkClick r:id="rId3"/>
              </a:rPr>
              <a:t>Operating</a:t>
            </a:r>
            <a:r>
              <a:rPr lang="es-MX" sz="1800" u="sng" dirty="0">
                <a:effectLst/>
                <a:latin typeface="Times New Roman" panose="02020603050405020304" pitchFamily="18" charset="0"/>
                <a:ea typeface="Arial" panose="020B0604020202020204" pitchFamily="34" charset="0"/>
                <a:hlinkClick r:id="rId3"/>
              </a:rPr>
              <a:t> </a:t>
            </a:r>
            <a:r>
              <a:rPr lang="es-MX" sz="1800" u="sng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hlinkClick r:id="rId3"/>
              </a:rPr>
              <a:t>system</a:t>
            </a:r>
            <a:r>
              <a:rPr lang="es-MX" sz="1800" u="sng" dirty="0">
                <a:effectLst/>
                <a:latin typeface="Times New Roman" panose="02020603050405020304" pitchFamily="18" charset="0"/>
                <a:ea typeface="Arial" panose="020B0604020202020204" pitchFamily="34" charset="0"/>
                <a:hlinkClick r:id="rId3"/>
              </a:rPr>
              <a:t> </a:t>
            </a:r>
            <a:r>
              <a:rPr lang="es-MX" sz="1800" u="sng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hlinkClick r:id="rId3"/>
              </a:rPr>
              <a:t>images</a:t>
            </a:r>
            <a:r>
              <a:rPr lang="es-MX" sz="1800" u="sng" dirty="0">
                <a:effectLst/>
                <a:latin typeface="Times New Roman" panose="02020603050405020304" pitchFamily="18" charset="0"/>
                <a:ea typeface="Arial" panose="020B0604020202020204" pitchFamily="34" charset="0"/>
                <a:hlinkClick r:id="rId3"/>
              </a:rPr>
              <a:t> – Raspberry Pi</a:t>
            </a:r>
            <a:endParaRPr lang="es-MX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s-MX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Tutorial instalación raspbian: </a:t>
            </a:r>
            <a:r>
              <a:rPr lang="es-MX" sz="1800" u="sng" dirty="0">
                <a:effectLst/>
                <a:latin typeface="Times New Roman" panose="02020603050405020304" pitchFamily="18" charset="0"/>
                <a:ea typeface="Arial" panose="020B0604020202020204" pitchFamily="34" charset="0"/>
                <a:hlinkClick r:id="rId4"/>
              </a:rPr>
              <a:t>Como instalar RASPBERRY PI OS ( Raspbian ) sin monitor, mouse ni teclado - YouTube</a:t>
            </a:r>
            <a:endParaRPr lang="es-MX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444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E8E9B56-CA89-477F-A928-349A435C7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4079987" cy="13144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MX" sz="3400"/>
              <a:t>Actualizar paquetes</a:t>
            </a:r>
            <a:br>
              <a:rPr lang="es-MX" sz="3400"/>
            </a:br>
            <a:endParaRPr lang="es-MX" sz="34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A3A17C-4EF9-4E83-B286-FBB430F0F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53369"/>
            <a:ext cx="4079988" cy="3088460"/>
          </a:xfrm>
        </p:spPr>
        <p:txBody>
          <a:bodyPr>
            <a:normAutofit/>
          </a:bodyPr>
          <a:lstStyle/>
          <a:p>
            <a:pPr algn="just">
              <a:spcAft>
                <a:spcPts val="1950"/>
              </a:spcAft>
            </a:pPr>
            <a:r>
              <a:rPr lang="es-MX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 primero que debemos hacer es actualizar el sistema y los paquetes que tenemos instalados en la Raspberry Pi. Primero abre una línea de comandos y ejecuta lo siguiente.</a:t>
            </a:r>
          </a:p>
          <a:p>
            <a:endParaRPr lang="es-MX" dirty="0"/>
          </a:p>
        </p:txBody>
      </p:sp>
      <p:pic>
        <p:nvPicPr>
          <p:cNvPr id="4" name="Imagen 3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34B00EAA-BCF4-45C9-A76B-DE75DFEE19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692" b="69308"/>
          <a:stretch/>
        </p:blipFill>
        <p:spPr bwMode="auto">
          <a:xfrm>
            <a:off x="5748569" y="2595138"/>
            <a:ext cx="5799963" cy="1667722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05340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20E405-060F-43F7-8384-AF343D62F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58949"/>
            <a:ext cx="10363200" cy="1314443"/>
          </a:xfrm>
        </p:spPr>
        <p:txBody>
          <a:bodyPr/>
          <a:lstStyle/>
          <a:p>
            <a:r>
              <a:rPr lang="es-MX" dirty="0"/>
              <a:t>Instalar paquetes básicos de Python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A11FAB-5FEA-4EF5-A34C-12377021F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684" y="1140683"/>
            <a:ext cx="10363200" cy="3088460"/>
          </a:xfrm>
        </p:spPr>
        <p:txBody>
          <a:bodyPr numCol="2">
            <a:normAutofit fontScale="25000" lnSpcReduction="20000"/>
          </a:bodyPr>
          <a:lstStyle/>
          <a:p>
            <a:pPr algn="just">
              <a:lnSpc>
                <a:spcPct val="150000"/>
              </a:lnSpc>
              <a:spcAft>
                <a:spcPts val="1950"/>
              </a:spcAft>
            </a:pPr>
            <a:r>
              <a:rPr lang="es-MX" sz="8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Debemos de instalar los siguientes paquetes:</a:t>
            </a:r>
          </a:p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MX" sz="80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build-essential</a:t>
            </a:r>
            <a:endParaRPr lang="es-MX" sz="8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MX" sz="80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python-dev</a:t>
            </a:r>
            <a:endParaRPr lang="es-MX" sz="8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MX" sz="80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python-distlib</a:t>
            </a:r>
            <a:endParaRPr lang="es-MX" sz="8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MX" sz="80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python-setuptools</a:t>
            </a:r>
            <a:endParaRPr lang="es-MX" sz="8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MX" sz="80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python-pip</a:t>
            </a:r>
            <a:endParaRPr lang="es-MX" sz="8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MX" sz="80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python-wheel</a:t>
            </a:r>
            <a:endParaRPr lang="es-MX" sz="8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MX" sz="80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libzmg-dev</a:t>
            </a:r>
            <a:endParaRPr lang="es-MX" sz="8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MX" sz="80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libgdal-dev</a:t>
            </a:r>
            <a:endParaRPr lang="es-MX" sz="8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6" name="Imagen 5" descr="Texto&#10;&#10;Descripción generada automáticamente">
            <a:extLst>
              <a:ext uri="{FF2B5EF4-FFF2-40B4-BE49-F238E27FC236}">
                <a16:creationId xmlns:a16="http://schemas.microsoft.com/office/drawing/2014/main" id="{8152918A-59FB-46C5-858E-987F2DB674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34" b="42227"/>
          <a:stretch/>
        </p:blipFill>
        <p:spPr bwMode="auto">
          <a:xfrm>
            <a:off x="1252757" y="4229143"/>
            <a:ext cx="8733071" cy="22821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36582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9004926-61D9-4692-8E74-D5669E0B5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8495" y="1371600"/>
            <a:ext cx="4079987" cy="1314443"/>
          </a:xfrm>
        </p:spPr>
        <p:txBody>
          <a:bodyPr>
            <a:normAutofit/>
          </a:bodyPr>
          <a:lstStyle/>
          <a:p>
            <a:r>
              <a:rPr lang="es-MX"/>
              <a:t>Instalar OpenCV</a:t>
            </a:r>
            <a:br>
              <a:rPr lang="es-MX"/>
            </a:br>
            <a:endParaRPr lang="es-MX" dirty="0"/>
          </a:p>
        </p:txBody>
      </p:sp>
      <p:pic>
        <p:nvPicPr>
          <p:cNvPr id="4" name="Imagen 3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00921DF3-16B1-4AEF-8A7A-4B70FA63B3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558" b="70311"/>
          <a:stretch/>
        </p:blipFill>
        <p:spPr bwMode="auto">
          <a:xfrm>
            <a:off x="652131" y="2551594"/>
            <a:ext cx="5799963" cy="1754810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88D00D77-D299-4699-8F8E-BD436FF715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786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B1EFAF-3A2A-4231-959C-E349E8BDB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8495" y="2853369"/>
            <a:ext cx="4079988" cy="308846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1950"/>
              </a:spcAft>
            </a:pPr>
            <a:r>
              <a:rPr lang="es-MX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Una de las cosas más complicadas de esta instalación es la de hacer combinar todo lo necesario para que </a:t>
            </a:r>
            <a:r>
              <a:rPr lang="es-MX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OpenCV</a:t>
            </a:r>
            <a:r>
              <a:rPr lang="es-MX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funcione correctamente. </a:t>
            </a:r>
          </a:p>
          <a:p>
            <a:pPr>
              <a:lnSpc>
                <a:spcPct val="110000"/>
              </a:lnSpc>
              <a:spcAft>
                <a:spcPts val="1950"/>
              </a:spcAft>
            </a:pPr>
            <a:r>
              <a:rPr lang="es-MX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sudo </a:t>
            </a:r>
            <a:r>
              <a:rPr lang="es-MX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apt-get</a:t>
            </a:r>
            <a:r>
              <a:rPr lang="es-MX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s-MX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install</a:t>
            </a:r>
            <a:r>
              <a:rPr lang="es-MX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s-MX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libopencv-dev</a:t>
            </a:r>
            <a:r>
              <a:rPr lang="es-MX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s-MX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python-opencv</a:t>
            </a:r>
            <a:endParaRPr lang="es-MX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36189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C53751-39ED-4F59-BD12-B17A691CF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0" y="434480"/>
            <a:ext cx="5239657" cy="1314443"/>
          </a:xfrm>
        </p:spPr>
        <p:txBody>
          <a:bodyPr/>
          <a:lstStyle/>
          <a:p>
            <a:r>
              <a:rPr lang="es-MX" dirty="0"/>
              <a:t>Instalar </a:t>
            </a:r>
            <a:r>
              <a:rPr lang="es-MX" dirty="0" err="1"/>
              <a:t>Picamara</a:t>
            </a:r>
            <a:br>
              <a:rPr lang="es-MX" dirty="0"/>
            </a:br>
            <a:endParaRPr lang="es-MX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EAFC71A-95A4-42B9-A538-62C0FC0EF9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5063" y="2631165"/>
            <a:ext cx="7515451" cy="63475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952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MX" altLang="es-MX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Imagen 8" descr="Texto&#10;&#10;Descripción generada automáticamente">
            <a:extLst>
              <a:ext uri="{FF2B5EF4-FFF2-40B4-BE49-F238E27FC236}">
                <a16:creationId xmlns:a16="http://schemas.microsoft.com/office/drawing/2014/main" id="{07297278-E0E2-4B9E-8A80-AC978A0101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897" b="52055"/>
          <a:stretch>
            <a:fillRect/>
          </a:stretch>
        </p:blipFill>
        <p:spPr bwMode="auto">
          <a:xfrm>
            <a:off x="2182696" y="2980504"/>
            <a:ext cx="6718302" cy="3293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8BF50AAF-D3AC-4BC6-9082-E7FD5B031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737" y="1404314"/>
            <a:ext cx="10363200" cy="3088460"/>
          </a:xfrm>
        </p:spPr>
        <p:txBody>
          <a:bodyPr/>
          <a:lstStyle/>
          <a:p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Vamos a necesitar un paquete para acceder a la cámara desde Python. El paquete se llama </a:t>
            </a:r>
            <a:r>
              <a:rPr kumimoji="0" lang="es-MX" altLang="es-MX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Picamara</a:t>
            </a:r>
            <a:r>
              <a:rPr kumimoji="0" lang="es-MX" altLang="es-MX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Ejecuta esta serie de comandos.</a:t>
            </a:r>
            <a:endParaRPr kumimoji="0" lang="es-MX" altLang="es-MX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s-MX" sz="1800" dirty="0">
                <a:solidFill>
                  <a:srgbClr val="004ED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sudo </a:t>
            </a:r>
            <a:r>
              <a:rPr lang="es-MX" sz="1800" dirty="0" err="1">
                <a:solidFill>
                  <a:srgbClr val="002D7A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apt</a:t>
            </a:r>
            <a:r>
              <a:rPr lang="es-MX" sz="1800" dirty="0" err="1">
                <a:solidFill>
                  <a:srgbClr val="006FE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-</a:t>
            </a:r>
            <a:r>
              <a:rPr lang="es-MX" sz="1800" dirty="0" err="1">
                <a:solidFill>
                  <a:srgbClr val="004ED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get</a:t>
            </a:r>
            <a:r>
              <a:rPr lang="es-MX" sz="1800" dirty="0">
                <a:solidFill>
                  <a:srgbClr val="004ED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  <a:r>
              <a:rPr lang="es-MX" sz="1800" dirty="0" err="1">
                <a:solidFill>
                  <a:srgbClr val="004ED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install</a:t>
            </a:r>
            <a:r>
              <a:rPr lang="es-MX" sz="1800" dirty="0">
                <a:solidFill>
                  <a:srgbClr val="004ED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  <a:r>
              <a:rPr lang="es-MX" sz="1800" dirty="0" err="1">
                <a:solidFill>
                  <a:srgbClr val="002D7A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python</a:t>
            </a:r>
            <a:r>
              <a:rPr lang="es-MX" sz="1800" dirty="0" err="1">
                <a:solidFill>
                  <a:srgbClr val="006FE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-</a:t>
            </a:r>
            <a:r>
              <a:rPr lang="es-MX" sz="1800" dirty="0" err="1">
                <a:solidFill>
                  <a:srgbClr val="004ED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picamera</a:t>
            </a:r>
            <a:r>
              <a:rPr lang="es-MX" sz="1800" dirty="0">
                <a:solidFill>
                  <a:srgbClr val="004ED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 </a:t>
            </a:r>
            <a:r>
              <a:rPr lang="es-MX" sz="1800" dirty="0">
                <a:solidFill>
                  <a:srgbClr val="002D7A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python3</a:t>
            </a:r>
            <a:r>
              <a:rPr lang="es-MX" sz="1800" dirty="0">
                <a:solidFill>
                  <a:srgbClr val="006FE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-</a:t>
            </a:r>
            <a:r>
              <a:rPr lang="es-MX" sz="1800" dirty="0">
                <a:solidFill>
                  <a:srgbClr val="002D7A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picamera</a:t>
            </a:r>
            <a:endParaRPr lang="es-MX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371485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LightSeed_2SEEDS">
      <a:dk1>
        <a:srgbClr val="000000"/>
      </a:dk1>
      <a:lt1>
        <a:srgbClr val="FFFFFF"/>
      </a:lt1>
      <a:dk2>
        <a:srgbClr val="243641"/>
      </a:dk2>
      <a:lt2>
        <a:srgbClr val="E2E8E8"/>
      </a:lt2>
      <a:accent1>
        <a:srgbClr val="CD6C6E"/>
      </a:accent1>
      <a:accent2>
        <a:srgbClr val="D686AA"/>
      </a:accent2>
      <a:accent3>
        <a:srgbClr val="CF9773"/>
      </a:accent3>
      <a:accent4>
        <a:srgbClr val="5CB0AC"/>
      </a:accent4>
      <a:accent5>
        <a:srgbClr val="6FAACE"/>
      </a:accent5>
      <a:accent6>
        <a:srgbClr val="6C80CD"/>
      </a:accent6>
      <a:hlink>
        <a:srgbClr val="568E8C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432</Words>
  <Application>Microsoft Office PowerPoint</Application>
  <PresentationFormat>Panorámica</PresentationFormat>
  <Paragraphs>40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Calibri Light</vt:lpstr>
      <vt:lpstr>Grandview Display</vt:lpstr>
      <vt:lpstr>Symbol</vt:lpstr>
      <vt:lpstr>Times New Roman</vt:lpstr>
      <vt:lpstr>DashVTI</vt:lpstr>
      <vt:lpstr>Proyecto Final “Detección de movimiento”</vt:lpstr>
      <vt:lpstr>Introducción</vt:lpstr>
      <vt:lpstr>Sustracción de fondo</vt:lpstr>
      <vt:lpstr>Material necesario </vt:lpstr>
      <vt:lpstr>Instalación Raspbian Os</vt:lpstr>
      <vt:lpstr>Actualizar paquetes </vt:lpstr>
      <vt:lpstr>Instalar paquetes básicos de Python</vt:lpstr>
      <vt:lpstr>Instalar OpenCV </vt:lpstr>
      <vt:lpstr>Instalar Picamara </vt:lpstr>
      <vt:lpstr>Resultados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Final “Detección de movimiento”</dc:title>
  <dc:creator>Kechu Lada Ajua</dc:creator>
  <cp:lastModifiedBy>Kechu Lada Ajua</cp:lastModifiedBy>
  <cp:revision>1</cp:revision>
  <dcterms:created xsi:type="dcterms:W3CDTF">2022-01-04T16:32:40Z</dcterms:created>
  <dcterms:modified xsi:type="dcterms:W3CDTF">2022-01-04T20:04:10Z</dcterms:modified>
</cp:coreProperties>
</file>

<file path=docProps/thumbnail.jpeg>
</file>